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13F9-7F66-47DC-8235-C6301D984E7A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46C9-AF5C-432C-AE04-3938D59A7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95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113F9-7F66-47DC-8235-C6301D984E7A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946C9-AF5C-432C-AE04-3938D59A7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0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0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0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lang="en-GB" sz="8000" b="1"/>
              <a:t>What are the remaining challenges?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6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6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73"/>
              </a:buClr>
              <a:buSzPct val="100000"/>
              <a:buFont typeface="Arial"/>
              <a:buNone/>
            </a:pPr>
            <a:r>
              <a:rPr lang="en-GB"/>
              <a:t>Why and how should we optimize care for patients with CKD?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0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Learning objectives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77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78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13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Productive Life-Years Lost Due to Premature Death or Disability in CKD</a:t>
            </a:r>
            <a:b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GB" sz="4000" b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9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D9BF"/>
              </a:buClr>
              <a:buSzPts val="4400"/>
              <a:buFont typeface="Arial"/>
              <a:buNone/>
            </a:pPr>
            <a:r>
              <a:rPr lang="en-US"/>
              <a:t>Faculty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Low rates of CKD awareness and detection </a:t>
            </a:r>
            <a:b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in the current era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Medication use in CKD stages 3–5 ND </a:t>
            </a:r>
            <a:b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000" b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in two large US healthcare systems (N=660,000)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03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Economic impact of kidney disease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GB" sz="4000">
                <a:latin typeface="Arial"/>
                <a:ea typeface="Arial"/>
                <a:cs typeface="Arial"/>
                <a:sym typeface="Arial"/>
              </a:rPr>
              <a:t>Costs of treatments not always highlighted to policy-makers to make decisions on investments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81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We need to act and act earlier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45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Who, when, and why to initiate </a:t>
            </a: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r>
              <a:rPr lang="en-GB">
                <a:latin typeface="Arial"/>
                <a:ea typeface="Arial"/>
                <a:cs typeface="Arial"/>
                <a:sym typeface="Arial"/>
              </a:rPr>
              <a:t>appropriate therapy(/ies)</a:t>
            </a: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endParaRPr lang="en-GB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3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Understanding outcomes and treatments for different patient phenotypes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3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9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Screening, risk stratification, </a:t>
            </a:r>
            <a:b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and treatment framework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72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Thesis...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20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D9BF"/>
              </a:buClr>
              <a:buSzPts val="4400"/>
              <a:buFont typeface="Arial"/>
              <a:buNone/>
            </a:pPr>
            <a:r>
              <a:rPr lang="en-US"/>
              <a:t>Disclosures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9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Conceptual model of CKD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Narrow"/>
              <a:buNone/>
            </a:pPr>
            <a:r>
              <a:rPr lang="en-GB" sz="6000">
                <a:solidFill>
                  <a:schemeClr val="lt1"/>
                </a:solidFill>
              </a:rPr>
              <a:t>CKD: </a:t>
            </a:r>
            <a:br>
              <a:rPr lang="en-GB" sz="6000">
                <a:solidFill>
                  <a:schemeClr val="lt1"/>
                </a:solidFill>
              </a:rPr>
            </a:br>
            <a:r>
              <a:rPr lang="en-GB" sz="6000">
                <a:solidFill>
                  <a:schemeClr val="lt1"/>
                </a:solidFill>
              </a:rPr>
              <a:t>A case study for complex care models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52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Chronic care model: </a:t>
            </a: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r>
              <a:rPr lang="en-GB">
                <a:latin typeface="Arial"/>
                <a:ea typeface="Arial"/>
                <a:cs typeface="Arial"/>
                <a:sym typeface="Arial"/>
              </a:rPr>
              <a:t>Essential components for improving outcomes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46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 Narrow"/>
                <a:ea typeface="Arial Narrow"/>
                <a:cs typeface="Arial Narrow"/>
                <a:sym typeface="Arial Narrow"/>
              </a:rPr>
              <a:t>Best models of patient-centered, team-based care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81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Arial"/>
                <a:ea typeface="Arial"/>
                <a:cs typeface="Arial"/>
                <a:sym typeface="Arial"/>
              </a:rPr>
              <a:t>Nephrologists as educators, advocators, and providers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04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400"/>
              <a:buFont typeface="Arial"/>
              <a:buNone/>
            </a:pPr>
            <a:r>
              <a:rPr lang="en-US" sz="5400">
                <a:latin typeface="Arial"/>
                <a:ea typeface="Arial"/>
                <a:cs typeface="Arial"/>
                <a:sym typeface="Arial"/>
              </a:rPr>
              <a:t>Delaying progression of CKD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52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Supportive care for patients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39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The nephrology landscape is evolving: New hope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03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What does the future hold for our patients?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83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Screening, risk stratification, </a:t>
            </a:r>
            <a:b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and treatment framework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44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D9BF"/>
              </a:buClr>
              <a:buSzPts val="3000"/>
              <a:buFont typeface="Arial"/>
              <a:buNone/>
            </a:pPr>
            <a:r>
              <a:rPr lang="en-US" sz="3000"/>
              <a:t>CME accreditation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90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Inter-related strategies to improve outcomes: </a:t>
            </a:r>
            <a:br>
              <a:rPr lang="en-GB" sz="4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4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Roles for nephrologists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37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latin typeface="Arial"/>
                <a:ea typeface="Arial"/>
                <a:cs typeface="Arial"/>
                <a:sym typeface="Arial"/>
              </a:rPr>
              <a:t>Integrated clinical care: </a:t>
            </a:r>
            <a:br>
              <a:rPr lang="en-GB" sz="4000">
                <a:latin typeface="Arial"/>
                <a:ea typeface="Arial"/>
                <a:cs typeface="Arial"/>
                <a:sym typeface="Arial"/>
              </a:rPr>
            </a:br>
            <a:r>
              <a:rPr lang="en-GB" sz="4000">
                <a:latin typeface="Arial"/>
                <a:ea typeface="Arial"/>
                <a:cs typeface="Arial"/>
                <a:sym typeface="Arial"/>
              </a:rPr>
              <a:t>Aligned with values of best practice, </a:t>
            </a:r>
            <a:br>
              <a:rPr lang="en-GB" sz="4000">
                <a:latin typeface="Arial"/>
                <a:ea typeface="Arial"/>
                <a:cs typeface="Arial"/>
                <a:sym typeface="Arial"/>
              </a:rPr>
            </a:br>
            <a:r>
              <a:rPr lang="en-GB" sz="4000">
                <a:latin typeface="Arial"/>
                <a:ea typeface="Arial"/>
                <a:cs typeface="Arial"/>
                <a:sym typeface="Arial"/>
              </a:rPr>
              <a:t>best value, and best outcomes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10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latin typeface="Arial"/>
                <a:ea typeface="Arial"/>
                <a:cs typeface="Arial"/>
                <a:sym typeface="Arial"/>
              </a:rPr>
              <a:t>Outcomes of interest: Clinical importance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89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Summary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22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73"/>
              </a:buClr>
              <a:buSzPts val="6000"/>
              <a:buFont typeface="Arial"/>
              <a:buNone/>
            </a:pPr>
            <a:r>
              <a:rPr lang="en-GB"/>
              <a:t>In which patients should we use SGLT2 inhibitors?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3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009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7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4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entury Gothic"/>
              <a:buNone/>
            </a:pPr>
            <a:r>
              <a:rPr lang="en-GB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challenges arise in this patient?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1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58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D9BF"/>
              </a:buClr>
              <a:buSzPts val="4400"/>
              <a:buFont typeface="Arial"/>
              <a:buNone/>
            </a:pPr>
            <a:r>
              <a:rPr lang="en-US"/>
              <a:t>Evaluation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95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3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b="1">
                <a:latin typeface="Century Gothic"/>
                <a:ea typeface="Century Gothic"/>
                <a:cs typeface="Century Gothic"/>
                <a:sym typeface="Century Gothic"/>
              </a:rPr>
              <a:t>Can SGLT2is improve kidney and CV outcomes in </a:t>
            </a:r>
            <a:r>
              <a:rPr lang="en-GB" sz="32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CKD?</a:t>
            </a:r>
            <a:br>
              <a:rPr lang="en-GB" sz="3200" b="1"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sz="3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230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DAPA-CKD: Breakdown on etiology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64597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534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GB" sz="3600" b="1">
                <a:latin typeface="Century Gothic"/>
                <a:ea typeface="Century Gothic"/>
                <a:cs typeface="Century Gothic"/>
                <a:sym typeface="Century Gothic"/>
              </a:rPr>
              <a:t>Dapagliflozin: Superior to placebo in IgAN and other glomerulonephritis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80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en-GB" sz="4000" b="1">
                <a:latin typeface="Century Gothic"/>
                <a:ea typeface="Century Gothic"/>
                <a:cs typeface="Century Gothic"/>
                <a:sym typeface="Century Gothic"/>
              </a:rPr>
              <a:t>eGFR slowed </a:t>
            </a:r>
            <a:r>
              <a:rPr lang="en-GB" sz="40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overall</a:t>
            </a:r>
            <a:r>
              <a:rPr lang="en-GB" sz="4000" b="1">
                <a:latin typeface="Century Gothic"/>
                <a:ea typeface="Century Gothic"/>
                <a:cs typeface="Century Gothic"/>
                <a:sym typeface="Century Gothic"/>
              </a:rPr>
              <a:t> in DAPA-CKD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82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b="1">
                <a:latin typeface="Century Gothic"/>
                <a:ea typeface="Century Gothic"/>
                <a:cs typeface="Century Gothic"/>
                <a:sym typeface="Century Gothic"/>
              </a:rPr>
              <a:t>SGLT2is have reduced effects on HbA1C at low eGFR </a:t>
            </a:r>
            <a:br>
              <a:rPr lang="en-GB" sz="3200" b="1"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sz="3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7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entury Gothic"/>
              <a:buNone/>
            </a:pPr>
            <a:r>
              <a:rPr lang="en-GB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challenges arise in this patient?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90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73"/>
              </a:buClr>
              <a:buSzPts val="6000"/>
              <a:buFont typeface="Arial"/>
              <a:buNone/>
            </a:pPr>
            <a:r>
              <a:rPr lang="en-US"/>
              <a:t>Introduction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42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b="1">
                <a:latin typeface="Century Gothic"/>
                <a:ea typeface="Century Gothic"/>
                <a:cs typeface="Century Gothic"/>
                <a:sym typeface="Century Gothic"/>
              </a:rPr>
              <a:t>UACR decreased significantly in dapagliflozin compared with placebo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2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entury Gothic"/>
              <a:buNone/>
            </a:pPr>
            <a:r>
              <a:rPr lang="en-GB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challenges arise in this patient?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8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</a:pPr>
            <a:r>
              <a:rPr lang="en-GB" sz="2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RAS and SGLT2 inhibition have combined effects </a:t>
            </a:r>
            <a:r>
              <a:rPr lang="en-GB" sz="2800" b="1">
                <a:latin typeface="Century Gothic"/>
                <a:ea typeface="Century Gothic"/>
                <a:cs typeface="Century Gothic"/>
                <a:sym typeface="Century Gothic"/>
              </a:rPr>
              <a:t>on intraglomerular pressure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4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entury Gothic"/>
              <a:buNone/>
            </a:pPr>
            <a:r>
              <a:rPr lang="en-GB" sz="3733" b="1">
                <a:latin typeface="Century Gothic"/>
                <a:ea typeface="Century Gothic"/>
                <a:cs typeface="Century Gothic"/>
                <a:sym typeface="Century Gothic"/>
              </a:rPr>
              <a:t>SGLT2is are mostly neutral in electrolyte balance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30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n-GB" sz="2800" b="1">
                <a:latin typeface="Century Gothic"/>
                <a:ea typeface="Century Gothic"/>
                <a:cs typeface="Century Gothic"/>
                <a:sym typeface="Century Gothic"/>
              </a:rPr>
              <a:t>SGLT2i may complement and improve the effects of HF medications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499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entury Gothic"/>
              <a:buNone/>
            </a:pPr>
            <a:r>
              <a:rPr lang="en-GB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challenges arise in this patient?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607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GB" sz="4000" b="1">
                <a:latin typeface="Century Gothic"/>
                <a:ea typeface="Century Gothic"/>
                <a:cs typeface="Century Gothic"/>
                <a:sym typeface="Century Gothic"/>
              </a:rPr>
              <a:t>It does not matter what your eGFR is… </a:t>
            </a:r>
            <a:br>
              <a:rPr lang="en-GB" sz="4000" b="1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4000" b="1">
                <a:latin typeface="Century Gothic"/>
                <a:ea typeface="Century Gothic"/>
                <a:cs typeface="Century Gothic"/>
                <a:sym typeface="Century Gothic"/>
              </a:rPr>
              <a:t>there is a benefit </a:t>
            </a:r>
            <a:br>
              <a:rPr lang="en-GB" sz="3200" b="1"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sz="3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85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GB" sz="3600" b="1">
                <a:latin typeface="Century Gothic"/>
                <a:ea typeface="Century Gothic"/>
                <a:cs typeface="Century Gothic"/>
                <a:sym typeface="Century Gothic"/>
              </a:rPr>
              <a:t>Do these results apply to all non-diabetic CKD patients?</a:t>
            </a:r>
            <a:br>
              <a:rPr lang="en-GB" sz="3600" b="1"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sz="3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230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GB" sz="3200" b="1">
                <a:latin typeface="Century Gothic"/>
                <a:ea typeface="Century Gothic"/>
                <a:cs typeface="Century Gothic"/>
                <a:sym typeface="Century Gothic"/>
              </a:rPr>
              <a:t>EMPA-KIDNEY enrols a broad CKD population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46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53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699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SGLT2is: The facts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792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331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909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73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005473"/>
                </a:solidFill>
                <a:latin typeface="Arial"/>
                <a:ea typeface="Arial"/>
                <a:cs typeface="Arial"/>
                <a:sym typeface="Arial"/>
              </a:rPr>
              <a:t>Faculty Q&amp;A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27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73"/>
              </a:buClr>
              <a:buSzPts val="6000"/>
              <a:buFont typeface="Arial"/>
              <a:buNone/>
            </a:pPr>
            <a:r>
              <a:rPr lang="en-US"/>
              <a:t>Summary and close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21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D9BF"/>
              </a:buClr>
              <a:buSzPts val="4400"/>
              <a:buFont typeface="Arial"/>
              <a:buNone/>
            </a:pPr>
            <a:r>
              <a:rPr lang="en-US"/>
              <a:t>Evaluation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48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2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91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Widescreen</PresentationFormat>
  <Paragraphs>53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Arial Narrow</vt:lpstr>
      <vt:lpstr>Calibri</vt:lpstr>
      <vt:lpstr>Calibri Light</vt:lpstr>
      <vt:lpstr>Century Gothic</vt:lpstr>
      <vt:lpstr>Office Theme</vt:lpstr>
      <vt:lpstr>PowerPoint Presentation</vt:lpstr>
      <vt:lpstr>Faculty</vt:lpstr>
      <vt:lpstr>Disclosures</vt:lpstr>
      <vt:lpstr>CME accreditation</vt:lpstr>
      <vt:lpstr>Evaluation </vt:lpstr>
      <vt:lpstr>Introduction</vt:lpstr>
      <vt:lpstr>PowerPoint Presentation</vt:lpstr>
      <vt:lpstr>PowerPoint Presentation</vt:lpstr>
      <vt:lpstr>PowerPoint Presentation</vt:lpstr>
      <vt:lpstr>PowerPoint Presentation</vt:lpstr>
      <vt:lpstr>What are the remaining challenges?</vt:lpstr>
      <vt:lpstr>PowerPoint Presentation</vt:lpstr>
      <vt:lpstr>PowerPoint Presentation</vt:lpstr>
      <vt:lpstr>PowerPoint Presentation</vt:lpstr>
      <vt:lpstr>Why and how should we optimize care for patients with CKD?</vt:lpstr>
      <vt:lpstr>Learning objectives</vt:lpstr>
      <vt:lpstr>PowerPoint Presentation</vt:lpstr>
      <vt:lpstr>PowerPoint Presentation</vt:lpstr>
      <vt:lpstr>Productive Life-Years Lost Due to Premature Death or Disability in CKD </vt:lpstr>
      <vt:lpstr>Low rates of CKD awareness and detection  in the current era</vt:lpstr>
      <vt:lpstr>Medication use in CKD stages 3–5 ND  in two large US healthcare systems (N=660,000)</vt:lpstr>
      <vt:lpstr>Economic impact of kidney disease</vt:lpstr>
      <vt:lpstr>Costs of treatments not always highlighted to policy-makers to make decisions on investments</vt:lpstr>
      <vt:lpstr>We need to act and act earlier</vt:lpstr>
      <vt:lpstr>Who, when, and why to initiate  appropriate therapy(/ies) </vt:lpstr>
      <vt:lpstr>Understanding outcomes and treatments for different patient phenotypes</vt:lpstr>
      <vt:lpstr>PowerPoint Presentation</vt:lpstr>
      <vt:lpstr>Screening, risk stratification,  and treatment framework</vt:lpstr>
      <vt:lpstr>Thesis...</vt:lpstr>
      <vt:lpstr>Conceptual model of CKD</vt:lpstr>
      <vt:lpstr>CKD:  A case study for complex care models</vt:lpstr>
      <vt:lpstr>Chronic care model:  Essential components for improving outcomes</vt:lpstr>
      <vt:lpstr>Best models of patient-centered, team-based care</vt:lpstr>
      <vt:lpstr>Nephrologists as educators, advocators, and providers</vt:lpstr>
      <vt:lpstr>Delaying progression of CKD </vt:lpstr>
      <vt:lpstr>Supportive care for patients </vt:lpstr>
      <vt:lpstr>The nephrology landscape is evolving: New hope </vt:lpstr>
      <vt:lpstr>What does the future hold for our patients?</vt:lpstr>
      <vt:lpstr>Screening, risk stratification,  and treatment framework</vt:lpstr>
      <vt:lpstr>Inter-related strategies to improve outcomes:  Roles for nephrologists</vt:lpstr>
      <vt:lpstr>Integrated clinical care:  Aligned with values of best practice,  best value, and best outcomes</vt:lpstr>
      <vt:lpstr>Outcomes of interest: Clinical importance</vt:lpstr>
      <vt:lpstr>Summary</vt:lpstr>
      <vt:lpstr>In which patients should we use SGLT2 inhibitors?</vt:lpstr>
      <vt:lpstr>PowerPoint Presentation</vt:lpstr>
      <vt:lpstr>PowerPoint Presentation</vt:lpstr>
      <vt:lpstr>PowerPoint Presentation</vt:lpstr>
      <vt:lpstr>What challenges arise in this patient?</vt:lpstr>
      <vt:lpstr>PowerPoint Presentation</vt:lpstr>
      <vt:lpstr>PowerPoint Presentation</vt:lpstr>
      <vt:lpstr>PowerPoint Presentation</vt:lpstr>
      <vt:lpstr>Can SGLT2is improve kidney and CV outcomes in CKD? </vt:lpstr>
      <vt:lpstr>DAPA-CKD: Breakdown on etiology </vt:lpstr>
      <vt:lpstr>PowerPoint Presentation</vt:lpstr>
      <vt:lpstr>Dapagliflozin: Superior to placebo in IgAN and other glomerulonephritis</vt:lpstr>
      <vt:lpstr>eGFR slowed overall in DAPA-CKD</vt:lpstr>
      <vt:lpstr>SGLT2is have reduced effects on HbA1C at low eGFR  </vt:lpstr>
      <vt:lpstr>What challenges arise in this patient?</vt:lpstr>
      <vt:lpstr>PowerPoint Presentation</vt:lpstr>
      <vt:lpstr>UACR decreased significantly in dapagliflozin compared with placebo</vt:lpstr>
      <vt:lpstr>What challenges arise in this patient?</vt:lpstr>
      <vt:lpstr>RAS and SGLT2 inhibition have combined effects on intraglomerular pressure</vt:lpstr>
      <vt:lpstr>SGLT2is are mostly neutral in electrolyte balance</vt:lpstr>
      <vt:lpstr>SGLT2i may complement and improve the effects of HF medications</vt:lpstr>
      <vt:lpstr>What challenges arise in this patient?</vt:lpstr>
      <vt:lpstr>It does not matter what your eGFR is…  there is a benefit  </vt:lpstr>
      <vt:lpstr>Do these results apply to all non-diabetic CKD patients? </vt:lpstr>
      <vt:lpstr>EMPA-KIDNEY enrols a broad CKD population</vt:lpstr>
      <vt:lpstr>PowerPoint Presentation</vt:lpstr>
      <vt:lpstr>SGLT2is: The facts </vt:lpstr>
      <vt:lpstr>PowerPoint Presentation</vt:lpstr>
      <vt:lpstr>PowerPoint Presentation</vt:lpstr>
      <vt:lpstr>Faculty Q&amp;A</vt:lpstr>
      <vt:lpstr>Summary and close </vt:lpstr>
      <vt:lpstr>Evaluation </vt:lpstr>
    </vt:vector>
  </TitlesOfParts>
  <Company>Springer Nature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Kettley</dc:creator>
  <cp:lastModifiedBy>Lee Kettley</cp:lastModifiedBy>
  <cp:revision>2</cp:revision>
  <dcterms:created xsi:type="dcterms:W3CDTF">2022-06-24T10:49:59Z</dcterms:created>
  <dcterms:modified xsi:type="dcterms:W3CDTF">2023-05-24T15:49:35Z</dcterms:modified>
</cp:coreProperties>
</file>